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5.svg" ContentType="image/svg+xml"/>
  <Override PartName="/ppt/media/image17.svg" ContentType="image/svg+xml"/>
  <Override PartName="/ppt/media/image20.svg" ContentType="image/svg+xml"/>
  <Override PartName="/ppt/media/image33.svg" ContentType="image/svg+xml"/>
  <Override PartName="/ppt/media/image3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4630400" cy="8229600"/>
  <p:notesSz cx="8229600" cy="14630400"/>
  <p:embeddedFontLst>
    <p:embeddedFont>
      <p:font typeface="微软雅黑" panose="020B0503020204020204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4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661536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4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4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661536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4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1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7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image" Target="../media/image33.svg"/><Relationship Id="rId6" Type="http://schemas.openxmlformats.org/officeDocument/2006/relationships/image" Target="../media/image14.png"/><Relationship Id="rId5" Type="http://schemas.openxmlformats.org/officeDocument/2006/relationships/tags" Target="../tags/tag7.xml"/><Relationship Id="rId4" Type="http://schemas.openxmlformats.org/officeDocument/2006/relationships/image" Target="../media/image32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13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image" Target="../media/image35.svg"/><Relationship Id="rId13" Type="http://schemas.openxmlformats.org/officeDocument/2006/relationships/tags" Target="../tags/tag12.xml"/><Relationship Id="rId12" Type="http://schemas.openxmlformats.org/officeDocument/2006/relationships/image" Target="../media/image34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0.sv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3683"/>
            <a:ext cx="5670590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算法温情与伦理边界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1524"/>
            <a:ext cx="7556421" cy="11794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 Bilibili 评论大数据的 AI 舆情与社会伦理研究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41119"/>
            <a:ext cx="75564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演讲人：</a:t>
            </a: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刘至晗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84289" y="386120"/>
            <a:ext cx="615910" cy="229672"/>
          </a:xfrm>
          <a:prstGeom prst="roundRect">
            <a:avLst>
              <a:gd name="adj" fmla="val 20497"/>
            </a:avLst>
          </a:prstGeom>
          <a:solidFill>
            <a:srgbClr val="00194D"/>
          </a:solidFill>
        </p:spPr>
      </p:sp>
      <p:sp>
        <p:nvSpPr>
          <p:cNvPr id="3" name="Text 1"/>
          <p:cNvSpPr/>
          <p:nvPr/>
        </p:nvSpPr>
        <p:spPr>
          <a:xfrm>
            <a:off x="2968347" y="428149"/>
            <a:ext cx="447794" cy="145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核心发现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884289" y="671751"/>
            <a:ext cx="5021580" cy="3643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核心发现二：公众焦点的“去技术化”偏移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884289" y="1372314"/>
            <a:ext cx="1268849" cy="182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11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2468" y="1403747"/>
            <a:ext cx="5640586" cy="329124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92383" y="1372314"/>
            <a:ext cx="1268849" cy="182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89" y="5010031"/>
            <a:ext cx="700445" cy="910590"/>
          </a:xfrm>
          <a:prstGeom prst="rect">
            <a:avLst/>
          </a:prstGeom>
        </p:spPr>
      </p:pic>
      <p:sp>
        <p:nvSpPr>
          <p:cNvPr id="9" name="Text 5"/>
          <p:cNvSpPr/>
          <p:nvPr>
            <p:custDataLst>
              <p:tags r:id="rId3"/>
            </p:custDataLst>
          </p:nvPr>
        </p:nvSpPr>
        <p:spPr>
          <a:xfrm>
            <a:off x="3724751" y="5150048"/>
            <a:ext cx="8021360" cy="182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技术应用类：纯粹的“工具属性”</a:t>
            </a:r>
            <a:endParaRPr lang="en-US" sz="1100" dirty="0"/>
          </a:p>
        </p:txBody>
      </p:sp>
      <p:sp>
        <p:nvSpPr>
          <p:cNvPr id="10" name="Text 6"/>
          <p:cNvSpPr/>
          <p:nvPr>
            <p:custDataLst>
              <p:tags r:id="rId4"/>
            </p:custDataLst>
          </p:nvPr>
        </p:nvSpPr>
        <p:spPr>
          <a:xfrm>
            <a:off x="3724751" y="5416272"/>
            <a:ext cx="8021360" cy="364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在AI翻唱、视频修复等技术应用类视频中，高达95%的评论聚焦于“情绪/感受”（如“好听”、“太像了”）。公众将AI视为实现特定效果的工具，技术本身被弱化，关注点停留在其带来的直接感官体验。</a:t>
            </a:r>
            <a:endParaRPr lang="en-US" sz="11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289" y="5920621"/>
            <a:ext cx="700445" cy="910590"/>
          </a:xfrm>
          <a:prstGeom prst="rect">
            <a:avLst/>
          </a:prstGeom>
        </p:spPr>
      </p:pic>
      <p:sp>
        <p:nvSpPr>
          <p:cNvPr id="12" name="Text 7"/>
          <p:cNvSpPr/>
          <p:nvPr>
            <p:custDataLst>
              <p:tags r:id="rId6"/>
            </p:custDataLst>
          </p:nvPr>
        </p:nvSpPr>
        <p:spPr>
          <a:xfrm>
            <a:off x="3724751" y="6060638"/>
            <a:ext cx="8021360" cy="182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社会伦理类：转向“社会属性”</a:t>
            </a:r>
            <a:endParaRPr lang="en-US" sz="1100" dirty="0"/>
          </a:p>
        </p:txBody>
      </p:sp>
      <p:sp>
        <p:nvSpPr>
          <p:cNvPr id="13" name="Text 8"/>
          <p:cNvSpPr/>
          <p:nvPr>
            <p:custDataLst>
              <p:tags r:id="rId7"/>
            </p:custDataLst>
          </p:nvPr>
        </p:nvSpPr>
        <p:spPr>
          <a:xfrm>
            <a:off x="3724751" y="6326862"/>
            <a:ext cx="8021360" cy="364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而在AI复活亲人等社会伦理类视频中，关于AI技术细节的讨论几乎退场，“伦理/法律”与“道德”成为绝对的主角。公众开始深入探讨AI对人类社会、法律框架及道德观念的影响。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2884289" y="7041356"/>
            <a:ext cx="1925360" cy="227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结论：场景决定认知框架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2884289" y="7479149"/>
            <a:ext cx="8861822" cy="364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这一发现表明，公众对AI的认知框架并非一成不变，而是会根据具体应用场景发生显著偏移——从强调AI的“工具属性”转向关注其更深层次的“社会属性”。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04424"/>
            <a:ext cx="997506" cy="371832"/>
          </a:xfrm>
          <a:prstGeom prst="roundRect">
            <a:avLst>
              <a:gd name="adj" fmla="val 20497"/>
            </a:avLst>
          </a:prstGeom>
          <a:solidFill>
            <a:srgbClr val="00194D"/>
          </a:solidFill>
        </p:spPr>
      </p:sp>
      <p:sp>
        <p:nvSpPr>
          <p:cNvPr id="3" name="Text 1"/>
          <p:cNvSpPr/>
          <p:nvPr/>
        </p:nvSpPr>
        <p:spPr>
          <a:xfrm>
            <a:off x="929878" y="1172408"/>
            <a:ext cx="725329" cy="235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微观语义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66982"/>
            <a:ext cx="9638586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微观语义透视：词云对比下的认知差异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44259"/>
            <a:ext cx="4158615" cy="25702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441275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社会伦理类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945862"/>
            <a:ext cx="4158615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关键词：“人类”、“复活”、“如果”—— 集中反映了公众对主体性危机、生命边界以及假设情境的深度思考与忧虑。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44259"/>
            <a:ext cx="4158615" cy="25702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5441275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知识科普类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5945862"/>
            <a:ext cx="4158615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关键词：“UP主”、“相信”、“求”—— 凸显了学习、分享、求知互动的圈层文化，以及对知识内容创造者的信任与追随。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44259"/>
            <a:ext cx="4158615" cy="25702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5441275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技术应用类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5945862"/>
            <a:ext cx="4158615" cy="11791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关键词：“北京”、“好听”、“笑哭”—— 展现了地域化热点（可能与内容创作者相关）以及AI在娱乐、情感表达方面的强大感染力。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80522" y="1079183"/>
            <a:ext cx="882253" cy="278249"/>
          </a:xfrm>
          <a:prstGeom prst="roundRect">
            <a:avLst>
              <a:gd name="adj" fmla="val 20500"/>
            </a:avLst>
          </a:prstGeom>
          <a:solidFill>
            <a:srgbClr val="00194D"/>
          </a:solidFill>
        </p:spPr>
      </p:sp>
      <p:sp>
        <p:nvSpPr>
          <p:cNvPr id="4" name="Text 1"/>
          <p:cNvSpPr/>
          <p:nvPr/>
        </p:nvSpPr>
        <p:spPr>
          <a:xfrm>
            <a:off x="6182320" y="1130022"/>
            <a:ext cx="678656" cy="1765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总结与展望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080522" y="1425297"/>
            <a:ext cx="7312223" cy="5517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30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总结与社会思考：AI 发展的机遇与挑战</a:t>
            </a:r>
            <a:endParaRPr lang="en-US" sz="3300" dirty="0"/>
          </a:p>
        </p:txBody>
      </p:sp>
      <p:sp>
        <p:nvSpPr>
          <p:cNvPr id="6" name="Shape 3"/>
          <p:cNvSpPr/>
          <p:nvPr>
            <p:custDataLst>
              <p:tags r:id="rId2"/>
            </p:custDataLst>
          </p:nvPr>
        </p:nvSpPr>
        <p:spPr>
          <a:xfrm>
            <a:off x="6080522" y="2231588"/>
            <a:ext cx="7955756" cy="1867495"/>
          </a:xfrm>
          <a:prstGeom prst="roundRect">
            <a:avLst>
              <a:gd name="adj" fmla="val 3818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65426" y="2416493"/>
            <a:ext cx="509230" cy="50923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5443" y="2556510"/>
            <a:ext cx="229076" cy="229076"/>
          </a:xfrm>
          <a:prstGeom prst="rect">
            <a:avLst/>
          </a:prstGeom>
        </p:spPr>
      </p:pic>
      <p:sp>
        <p:nvSpPr>
          <p:cNvPr id="9" name="Text 4"/>
          <p:cNvSpPr/>
          <p:nvPr>
            <p:custDataLst>
              <p:tags r:id="rId8"/>
            </p:custDataLst>
          </p:nvPr>
        </p:nvSpPr>
        <p:spPr>
          <a:xfrm>
            <a:off x="6265426" y="3095387"/>
            <a:ext cx="3588782" cy="275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结论一：公众不排斥技术，排斥“失控”</a:t>
            </a:r>
            <a:endParaRPr lang="en-US" sz="1650" dirty="0"/>
          </a:p>
        </p:txBody>
      </p:sp>
      <p:sp>
        <p:nvSpPr>
          <p:cNvPr id="10" name="Text 5"/>
          <p:cNvSpPr/>
          <p:nvPr>
            <p:custDataLst>
              <p:tags r:id="rId9"/>
            </p:custDataLst>
          </p:nvPr>
        </p:nvSpPr>
        <p:spPr>
          <a:xfrm>
            <a:off x="6265426" y="3472934"/>
            <a:ext cx="7585948" cy="441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研究表明，大众并非天然排斥AI技术，而是对技术“失控”所带来的潜在风险和不确定性抱有警惕。当AI被视为可控、服务于人类福祉时，其接受度将显著提升。</a:t>
            </a:r>
            <a:endParaRPr lang="en-US" sz="1300" dirty="0"/>
          </a:p>
        </p:txBody>
      </p:sp>
      <p:sp>
        <p:nvSpPr>
          <p:cNvPr id="11" name="Shape 6"/>
          <p:cNvSpPr/>
          <p:nvPr>
            <p:custDataLst>
              <p:tags r:id="rId10"/>
            </p:custDataLst>
          </p:nvPr>
        </p:nvSpPr>
        <p:spPr>
          <a:xfrm>
            <a:off x="6080522" y="4268748"/>
            <a:ext cx="7955756" cy="1867495"/>
          </a:xfrm>
          <a:prstGeom prst="roundRect">
            <a:avLst>
              <a:gd name="adj" fmla="val 3818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65426" y="4453652"/>
            <a:ext cx="509230" cy="50923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05443" y="4593669"/>
            <a:ext cx="229076" cy="229076"/>
          </a:xfrm>
          <a:prstGeom prst="rect">
            <a:avLst/>
          </a:prstGeom>
        </p:spPr>
      </p:pic>
      <p:sp>
        <p:nvSpPr>
          <p:cNvPr id="14" name="Text 7"/>
          <p:cNvSpPr/>
          <p:nvPr>
            <p:custDataLst>
              <p:tags r:id="rId15"/>
            </p:custDataLst>
          </p:nvPr>
        </p:nvSpPr>
        <p:spPr>
          <a:xfrm>
            <a:off x="6265426" y="5132546"/>
            <a:ext cx="4029075" cy="275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结论二：温情应用潜力巨大，须守伦理红线</a:t>
            </a:r>
            <a:endParaRPr lang="en-US" sz="1650" dirty="0"/>
          </a:p>
        </p:txBody>
      </p:sp>
      <p:sp>
        <p:nvSpPr>
          <p:cNvPr id="15" name="Text 8"/>
          <p:cNvSpPr/>
          <p:nvPr>
            <p:custDataLst>
              <p:tags r:id="rId16"/>
            </p:custDataLst>
          </p:nvPr>
        </p:nvSpPr>
        <p:spPr>
          <a:xfrm>
            <a:off x="6265426" y="5510093"/>
            <a:ext cx="7585948" cy="441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AI在情感慰藉、辅助沟通等“温情”领域展现出巨大潜力，但其发展必须始终坚守伦理底线，明确边界，避免触及人性的敏感区域，以确保其正面社会价值。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6335078" y="6518196"/>
            <a:ext cx="7701201" cy="441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不足与展望：</a:t>
            </a:r>
            <a:r>
              <a:rPr lang="en-US" sz="13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当前研究在反讽语义识别方面仍有提升空间。未来可考虑引入BERT、GPT等大型语言模型，以更精确地捕捉文本中的复杂情感和深层含义，进一步提升舆情分析的精度与深度。</a:t>
            </a:r>
            <a:endParaRPr lang="en-US" sz="1300" dirty="0"/>
          </a:p>
        </p:txBody>
      </p:sp>
      <p:sp>
        <p:nvSpPr>
          <p:cNvPr id="17" name="Shape 10"/>
          <p:cNvSpPr/>
          <p:nvPr/>
        </p:nvSpPr>
        <p:spPr>
          <a:xfrm>
            <a:off x="6080522" y="6327219"/>
            <a:ext cx="22860" cy="823198"/>
          </a:xfrm>
          <a:prstGeom prst="rect">
            <a:avLst/>
          </a:prstGeom>
          <a:solidFill>
            <a:srgbClr val="6296FF"/>
          </a:solid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907030"/>
            <a:ext cx="5670590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感谢聆听与指导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7774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046940" y="4732734"/>
            <a:ext cx="4536519" cy="5897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Q&amp;A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221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2927" y="618053"/>
            <a:ext cx="988338" cy="368498"/>
          </a:xfrm>
          <a:prstGeom prst="roundRect">
            <a:avLst>
              <a:gd name="adj" fmla="val 20493"/>
            </a:avLst>
          </a:prstGeom>
          <a:solidFill>
            <a:srgbClr val="00194D"/>
          </a:solidFill>
        </p:spPr>
      </p:sp>
      <p:sp>
        <p:nvSpPr>
          <p:cNvPr id="4" name="Text 1"/>
          <p:cNvSpPr/>
          <p:nvPr/>
        </p:nvSpPr>
        <p:spPr>
          <a:xfrm>
            <a:off x="6407706" y="685443"/>
            <a:ext cx="718780" cy="2337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核心摘要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72927" y="1076444"/>
            <a:ext cx="7570946" cy="14606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40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核心摘要：洞察 AI 时代的情感与伦理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6272927" y="2874169"/>
            <a:ext cx="7570946" cy="1886903"/>
          </a:xfrm>
          <a:prstGeom prst="roundRect">
            <a:avLst>
              <a:gd name="adj" fmla="val 775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47" y="2874169"/>
            <a:ext cx="121920" cy="18869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19518" y="3129320"/>
            <a:ext cx="4213027" cy="365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研究背景：技术浪潮下的社会反思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619518" y="3629382"/>
            <a:ext cx="6969204" cy="8765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Sora、ChatGPT 等前沿技术的爆发式增长，在推动社会剧烈变革的同时，也催生了诸如“AI复活亲人”、“就业替代”等一系列深刻的伦理焦虑，引发公众广泛关注与讨论。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72927" y="4985742"/>
            <a:ext cx="7570946" cy="2628424"/>
          </a:xfrm>
          <a:prstGeom prst="roundRect">
            <a:avLst>
              <a:gd name="adj" fmla="val 5566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447" y="4985742"/>
            <a:ext cx="121920" cy="262842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19518" y="5240893"/>
            <a:ext cx="3932158" cy="365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核心工作：数据驱动的舆情分析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619518" y="5740956"/>
            <a:ext cx="6969204" cy="5843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精准采集 Bilibili 平台10个头部热门视频的评论数据，确保样本的代表性与权威性。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6619518" y="6403896"/>
            <a:ext cx="69692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对超过20,000条有效评论进行严谨的清洗与结构化处理。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6619518" y="6774656"/>
            <a:ext cx="6969204" cy="5843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通过量化分析，深入揭示 AI 应用中存在的“温情悖论”以及公众关注焦点的“去技术化”偏移。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890" y="466725"/>
            <a:ext cx="6229985" cy="42627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94667" y="4737973"/>
            <a:ext cx="4350306" cy="429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技术演进背景 (The AIGC Era)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2094667" y="5414605"/>
            <a:ext cx="10441067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技术范式转移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2094667" y="5814655"/>
            <a:ext cx="10441067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SzPct val="100000"/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算法奠基</a:t>
            </a: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：从早期的 SVM/LSTM 到 2017 年 </a:t>
            </a: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Transformer</a:t>
            </a: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架构的提出，奠定了大模型的基石。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2094667" y="6086832"/>
            <a:ext cx="10441067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SzPct val="100000"/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智能涌现</a:t>
            </a: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：2022-2024年，ChatGPT、Midjourney、Sora 的爆发，标志着 AI 从“判别式”向**“生成式 (AIGC)”** 的跨越。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2094667" y="6486882"/>
            <a:ext cx="10441067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伴生的社会阵痛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2094667" y="6886932"/>
            <a:ext cx="10441067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SzPct val="100000"/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信任危机</a:t>
            </a: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：DeepFake 换脸、AI 复活技术引发了对“真实性”的质疑。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2094667" y="7159109"/>
            <a:ext cx="10441067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SzPct val="100000"/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就业恐慌</a:t>
            </a: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：技术门槛的降低（如 Devin 程序员）让“被替代”成为大众的集体焦虑。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2094667" y="7559159"/>
            <a:ext cx="10441067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9637"/>
            <a:ext cx="5670590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相关工作与研究空白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0988"/>
            <a:ext cx="6244709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前人研究基础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89860"/>
            <a:ext cx="6244709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情感计算</a:t>
            </a: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：Pang &amp; Lee (2008) 确立了基于机器学习的情感分类范式；王伟 (2022) 验证了 SnowNLP 在中文电商语境下的有效性。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53552"/>
            <a:ext cx="6244709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社会伦理</a:t>
            </a: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：Kaplan (2019) 提出了“恐怖谷”效应——当 AI 过度拟人化时，会引发人类本能的排斥。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47223"/>
            <a:ext cx="6244709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本研究的创新切入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46094"/>
            <a:ext cx="6244709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数据源创新</a:t>
            </a: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：跳出传统的微博/Twitter 文本，聚焦于 </a:t>
            </a: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Bilibili (Z世代聚集地)</a:t>
            </a: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的长视频评论生态。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4988"/>
            <a:ext cx="6244709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维度创新</a:t>
            </a: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：不只看情感得分，创新性地引入了 </a:t>
            </a: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“视频类别 ”</a:t>
            </a: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与 </a:t>
            </a: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“用户等级”</a:t>
            </a: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的多维交叉分析，填补了细分场景下舆情对比的研究空白。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242066"/>
            <a:ext cx="6244709" cy="427267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3790" y="7025045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26350" y="443865"/>
            <a:ext cx="707350" cy="263723"/>
          </a:xfrm>
          <a:prstGeom prst="roundRect">
            <a:avLst>
              <a:gd name="adj" fmla="val 20501"/>
            </a:avLst>
          </a:prstGeom>
          <a:solidFill>
            <a:srgbClr val="00194D"/>
          </a:solidFill>
        </p:spPr>
      </p:sp>
      <p:sp>
        <p:nvSpPr>
          <p:cNvPr id="3" name="Text 1"/>
          <p:cNvSpPr/>
          <p:nvPr/>
        </p:nvSpPr>
        <p:spPr>
          <a:xfrm>
            <a:off x="2322790" y="492085"/>
            <a:ext cx="514469" cy="1672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数据工程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226350" y="771882"/>
            <a:ext cx="6136362" cy="522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1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数据集构建：Bilibili 评论数据工程</a:t>
            </a:r>
            <a:endParaRPr lang="en-US" sz="3150" dirty="0"/>
          </a:p>
        </p:txBody>
      </p:sp>
      <p:sp>
        <p:nvSpPr>
          <p:cNvPr id="5" name="Text 3"/>
          <p:cNvSpPr/>
          <p:nvPr/>
        </p:nvSpPr>
        <p:spPr>
          <a:xfrm>
            <a:off x="2226350" y="1359098"/>
            <a:ext cx="2011323" cy="2613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数据来源与维度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2226350" y="1861780"/>
            <a:ext cx="10177582" cy="209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本研究数据来源于 Bilibili 平台，选取了三大内容维度共计10个头部热门视频，以确保数据覆盖面的广泛性与多样性：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2226350" y="2251829"/>
            <a:ext cx="10177582" cy="209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社会伦理类：</a:t>
            </a: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AI复活亲人、就业替代、罗翔普法等引发伦理争议与社会讨论的视频。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2226350" y="2517219"/>
            <a:ext cx="10177582" cy="209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知识科普类：</a:t>
            </a: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清华教学、黑马程序员、大模型课程等旨在普及AI知识与技能的视频。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2226350" y="2782610"/>
            <a:ext cx="10177582" cy="209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技术应用类：</a:t>
            </a: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AI翻唱、模仿通话、视频修复等展示AI具体技术能力的视频。</a:t>
            </a:r>
            <a:endParaRPr lang="en-US" sz="1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6350" y="3353633"/>
            <a:ext cx="3754517" cy="193274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2226350" y="5467350"/>
            <a:ext cx="4152662" cy="209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数据集</a:t>
            </a:r>
            <a:endParaRPr lang="en-US" sz="12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682" y="3327440"/>
            <a:ext cx="5617131" cy="193083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779062" y="5557838"/>
            <a:ext cx="5632371" cy="209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汇总后数据展示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2226350" y="6153031"/>
            <a:ext cx="2011323" cy="2613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数据预处理与清洗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2226350" y="6655713"/>
            <a:ext cx="10177582" cy="209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为保证数据质量与分析准确性，我执行了以下严格的数据处理步骤：</a:t>
            </a:r>
            <a:endParaRPr lang="en-US" sz="1250" dirty="0"/>
          </a:p>
        </p:txBody>
      </p:sp>
      <p:sp>
        <p:nvSpPr>
          <p:cNvPr id="16" name="Text 12"/>
          <p:cNvSpPr/>
          <p:nvPr/>
        </p:nvSpPr>
        <p:spPr>
          <a:xfrm>
            <a:off x="2226350" y="7045762"/>
            <a:ext cx="10177582" cy="209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正则提取：</a:t>
            </a: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精准获取用户等级、评论时间等关键元数据。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2226350" y="7311152"/>
            <a:ext cx="10177582" cy="209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IP属地修正：</a:t>
            </a: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对IP属地信息进行标准化与归一化处理，以便后续地域分析。</a:t>
            </a:r>
            <a:endParaRPr lang="en-US" sz="1250" dirty="0"/>
          </a:p>
        </p:txBody>
      </p:sp>
      <p:sp>
        <p:nvSpPr>
          <p:cNvPr id="18" name="Text 14"/>
          <p:cNvSpPr/>
          <p:nvPr/>
        </p:nvSpPr>
        <p:spPr>
          <a:xfrm>
            <a:off x="2226350" y="7576542"/>
            <a:ext cx="10177582" cy="209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2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去重清洗：</a:t>
            </a:r>
            <a:r>
              <a:rPr lang="en-US" sz="12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移除重复评论及无效信息，确保评论数据的独一性与有效性。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578" y="1137047"/>
            <a:ext cx="788432" cy="293846"/>
          </a:xfrm>
          <a:prstGeom prst="roundRect">
            <a:avLst>
              <a:gd name="adj" fmla="val 20506"/>
            </a:avLst>
          </a:prstGeom>
          <a:solidFill>
            <a:srgbClr val="00194D"/>
          </a:solidFill>
        </p:spPr>
      </p:sp>
      <p:sp>
        <p:nvSpPr>
          <p:cNvPr id="4" name="Text 1"/>
          <p:cNvSpPr/>
          <p:nvPr/>
        </p:nvSpPr>
        <p:spPr>
          <a:xfrm>
            <a:off x="735092" y="1190744"/>
            <a:ext cx="573405" cy="1864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分析方法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27578" y="1502569"/>
            <a:ext cx="6724055" cy="582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50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分析方法论：量化舆情与情感识别</a:t>
            </a:r>
            <a:endParaRPr lang="en-US" sz="3500" dirty="0"/>
          </a:p>
        </p:txBody>
      </p:sp>
      <p:sp>
        <p:nvSpPr>
          <p:cNvPr id="6" name="Shape 3"/>
          <p:cNvSpPr/>
          <p:nvPr/>
        </p:nvSpPr>
        <p:spPr>
          <a:xfrm>
            <a:off x="627578" y="2623304"/>
            <a:ext cx="3854768" cy="2505670"/>
          </a:xfrm>
          <a:prstGeom prst="roundRect">
            <a:avLst>
              <a:gd name="adj" fmla="val 4379"/>
            </a:avLst>
          </a:prstGeom>
          <a:solidFill>
            <a:srgbClr val="101620">
              <a:alpha val="95000"/>
            </a:srgbClr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8" y="2600444"/>
            <a:ext cx="3854768" cy="9144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354342"/>
            <a:ext cx="537924" cy="53792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7330" y="2515672"/>
            <a:ext cx="215146" cy="21514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29747" y="3071574"/>
            <a:ext cx="3450431" cy="5826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情感计算：基于贝叶斯定理的 SnowNLP 模型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829747" y="3761780"/>
            <a:ext cx="3450431" cy="11650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 SnowNLP 模型对每条评论进行情感倾向性分析，计算情感得分（范围0-1），其中得分越高表示情感越积极，反之则越消极。该模型基于贝叶斯定理，能够有效识别中文文本的情感色彩。</a:t>
            </a:r>
            <a:endParaRPr lang="en-US" sz="1400" dirty="0"/>
          </a:p>
        </p:txBody>
      </p:sp>
      <p:sp>
        <p:nvSpPr>
          <p:cNvPr id="12" name="Shape 6"/>
          <p:cNvSpPr/>
          <p:nvPr/>
        </p:nvSpPr>
        <p:spPr>
          <a:xfrm>
            <a:off x="4661654" y="2623304"/>
            <a:ext cx="3854768" cy="2505670"/>
          </a:xfrm>
          <a:prstGeom prst="roundRect">
            <a:avLst>
              <a:gd name="adj" fmla="val 4379"/>
            </a:avLst>
          </a:prstGeom>
          <a:solidFill>
            <a:srgbClr val="101620">
              <a:alpha val="95000"/>
            </a:srgbClr>
          </a:solidFill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654" y="2600444"/>
            <a:ext cx="3854768" cy="914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076" y="2354342"/>
            <a:ext cx="537924" cy="537924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1405" y="2515672"/>
            <a:ext cx="215146" cy="215146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4863822" y="3071574"/>
            <a:ext cx="3232190" cy="2913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话题聚类：TF-IDF 关键词典构建</a:t>
            </a:r>
            <a:endParaRPr lang="en-US" sz="1750" dirty="0"/>
          </a:p>
        </p:txBody>
      </p:sp>
      <p:sp>
        <p:nvSpPr>
          <p:cNvPr id="17" name="Text 8"/>
          <p:cNvSpPr/>
          <p:nvPr/>
        </p:nvSpPr>
        <p:spPr>
          <a:xfrm>
            <a:off x="4863822" y="3470434"/>
            <a:ext cx="3450431" cy="9320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通过构建领域特定的 TF-IDF 关键词典，将评论内容归纳为三大核心话题类别：伦理/法律、情绪/感受、技术/产业。这有助于我们从宏观层面把握公众关注的焦点。</a:t>
            </a:r>
            <a:endParaRPr lang="en-US" sz="1400" dirty="0"/>
          </a:p>
        </p:txBody>
      </p:sp>
      <p:sp>
        <p:nvSpPr>
          <p:cNvPr id="18" name="Shape 9"/>
          <p:cNvSpPr/>
          <p:nvPr/>
        </p:nvSpPr>
        <p:spPr>
          <a:xfrm>
            <a:off x="627578" y="5577245"/>
            <a:ext cx="7888843" cy="1515308"/>
          </a:xfrm>
          <a:prstGeom prst="roundRect">
            <a:avLst>
              <a:gd name="adj" fmla="val 7241"/>
            </a:avLst>
          </a:prstGeom>
          <a:solidFill>
            <a:srgbClr val="101620">
              <a:alpha val="95000"/>
            </a:srgbClr>
          </a:solidFill>
        </p:spPr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78" y="5554385"/>
            <a:ext cx="7888843" cy="91440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3038" y="5308283"/>
            <a:ext cx="537924" cy="537924"/>
          </a:xfrm>
          <a:prstGeom prst="rect">
            <a:avLst/>
          </a:prstGeom>
        </p:spPr>
      </p:pic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4368" y="5469612"/>
            <a:ext cx="215146" cy="215146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829747" y="6025515"/>
            <a:ext cx="2689027" cy="2913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技术栈：数据处理与可视化</a:t>
            </a:r>
            <a:endParaRPr lang="en-US" sz="1750" dirty="0"/>
          </a:p>
        </p:txBody>
      </p:sp>
      <p:sp>
        <p:nvSpPr>
          <p:cNvPr id="23" name="Text 11"/>
          <p:cNvSpPr/>
          <p:nvPr/>
        </p:nvSpPr>
        <p:spPr>
          <a:xfrm>
            <a:off x="829747" y="6424374"/>
            <a:ext cx="7484507" cy="4660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主要技术工具包括：</a:t>
            </a:r>
            <a:r>
              <a:rPr lang="en-US" sz="140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en-US" sz="14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及其相关库——</a:t>
            </a:r>
            <a:r>
              <a:rPr lang="en-US" sz="140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Requests</a:t>
            </a:r>
            <a:r>
              <a:rPr lang="en-US" sz="14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（数据采集）、</a:t>
            </a:r>
            <a:r>
              <a:rPr lang="en-US" sz="140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Pandas</a:t>
            </a:r>
            <a:r>
              <a:rPr lang="en-US" sz="14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（数据处理）、</a:t>
            </a:r>
            <a:r>
              <a:rPr lang="en-US" sz="140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Jieba</a:t>
            </a:r>
            <a:r>
              <a:rPr lang="en-US" sz="14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（中文分词）、</a:t>
            </a:r>
            <a:r>
              <a:rPr lang="en-US" sz="140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Pyecharts</a:t>
            </a:r>
            <a:r>
              <a:rPr lang="en-US" sz="14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（数据可视化），为研究提供了强大的技术支撑。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93069" y="488871"/>
            <a:ext cx="781764" cy="291227"/>
          </a:xfrm>
          <a:prstGeom prst="roundRect">
            <a:avLst>
              <a:gd name="adj" fmla="val 20511"/>
            </a:avLst>
          </a:prstGeom>
          <a:solidFill>
            <a:srgbClr val="00194D"/>
          </a:solidFill>
        </p:spPr>
      </p:sp>
      <p:sp>
        <p:nvSpPr>
          <p:cNvPr id="3" name="Text 1"/>
          <p:cNvSpPr/>
          <p:nvPr/>
        </p:nvSpPr>
        <p:spPr>
          <a:xfrm>
            <a:off x="1799630" y="542092"/>
            <a:ext cx="568643" cy="1847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舆情画像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693069" y="851178"/>
            <a:ext cx="6220778" cy="5776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4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宏观舆情画像：地域与用户特征</a:t>
            </a:r>
            <a:endParaRPr lang="en-US" sz="3450" dirty="0"/>
          </a:p>
        </p:txBody>
      </p:sp>
      <p:sp>
        <p:nvSpPr>
          <p:cNvPr id="5" name="Text 3"/>
          <p:cNvSpPr/>
          <p:nvPr/>
        </p:nvSpPr>
        <p:spPr>
          <a:xfrm>
            <a:off x="1693069" y="1873210"/>
            <a:ext cx="4185047" cy="2887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地域分布：一线城市的“技术祛魅”与审慎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693069" y="2339697"/>
            <a:ext cx="5989201" cy="923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SzPct val="100000"/>
              <a:buNone/>
            </a:pP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数据现象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热力图呈现出显著的“沿海-内陆”剪刀差。北京、上海、广东等互联网产业核心区虽然讨论热度最高（样本量最大），但情感均值却普遍偏低（呈淡黄/浅红的中性色调）。相比之下，内蒙古、甘肃等内陆省份反而呈现出更高的积极情绪（深绿色）。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693069" y="3325773"/>
            <a:ext cx="5989201" cy="923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SzPct val="100000"/>
              <a:buNone/>
            </a:pP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深度归因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：这揭示了“距离产生美”</a:t>
            </a: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的舆论规律。一线城市聚集了大量 IT 从业者，他们是 AI 冲击的直接承受者，因此对技术持有更现实、更具批判性的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“内卷焦虑”；而非核心区用户更多将 AI 视为一种新奇的娱乐工具，因此宽容度更高。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693069" y="4409599"/>
            <a:ext cx="5989201" cy="2309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693069" y="4800481"/>
            <a:ext cx="5989201" cy="2309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人群特征：资深用户是舆论场的“压舱石”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693069" y="5191363"/>
            <a:ext cx="5989201" cy="461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SzPct val="100000"/>
              <a:buNone/>
            </a:pP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数据现象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：箱线图显示，随着用户等级的提升（从 Lv0 到 Lv6），情感得分的中位数呈现微弱上升趋势，且</a:t>
            </a: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箱体长度（IQR）显著缩短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693069" y="5715476"/>
            <a:ext cx="5989201" cy="2309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SzPct val="100000"/>
              <a:buNone/>
            </a:pP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深度归因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693069" y="6008608"/>
            <a:ext cx="5989201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lvl="1" indent="0" algn="l">
              <a:lnSpc>
                <a:spcPts val="1800"/>
              </a:lnSpc>
              <a:buSzPct val="100000"/>
              <a:buNone/>
            </a:pP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Lv6 核心用户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：作为 B 站的原住民，通常具备更高的媒介素养和技术理解力，在面对“AI复活”等争议话题时，更能剥离情绪，关注技术落地的合理性，表现出极强的</a:t>
            </a: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理性与定力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1693069" y="6763703"/>
            <a:ext cx="5989201" cy="461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lvl="1" indent="0" algn="l">
              <a:lnSpc>
                <a:spcPts val="1800"/>
              </a:lnSpc>
              <a:buSzPct val="100000"/>
              <a:buNone/>
            </a:pP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Lv0-Lv2 新用户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：情感波动极大，容易受营销号标题煽动，是舆论场中</a:t>
            </a: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极端言论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（极度恐慌或盲目吹捧）的主要贡献者。</a:t>
            </a:r>
            <a:endParaRPr lang="en-US" sz="13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3515" y="1895356"/>
            <a:ext cx="3812262" cy="2757726"/>
          </a:xfrm>
          <a:prstGeom prst="rect">
            <a:avLst/>
          </a:prstGeom>
        </p:spPr>
      </p:pic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515" y="4852988"/>
            <a:ext cx="3832027" cy="2299216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123515" y="7352109"/>
            <a:ext cx="4821317" cy="2309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3428" y="487085"/>
            <a:ext cx="10185083" cy="5092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3428" y="5778817"/>
            <a:ext cx="11203543" cy="690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SzPct val="100000"/>
              <a:buNone/>
            </a:pP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非核心区的“技术乐观主义”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sz="135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甘肃、辽宁、内蒙古等非互联网核心省份包揽了情感得分 Top 3（均值 &gt; 0.67）。对于内陆地区用户，AI 更多被视为</a:t>
            </a: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新奇的娱乐工具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（如 AI 翻唱），因此展现出极高的包容度与好奇心。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1713428" y="6531531"/>
            <a:ext cx="11203543" cy="690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SzPct val="100000"/>
              <a:buNone/>
            </a:pP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科技高地的“审慎与祛魅”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sz="135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作为中国的 AI 创新中心，情感得分反而倒数（0.62）。这印证了“技术内卷中心的焦虑”——一线城市聚集了大量从业者，他们更直接地面对算法带来的就业冲击与内卷压力，因此对 AI 的态度更为现实和批判。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713428" y="7284244"/>
            <a:ext cx="11203543" cy="4605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SzPct val="100000"/>
              <a:buNone/>
            </a:pPr>
            <a:r>
              <a:rPr lang="en-US" sz="13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异常值关注</a:t>
            </a: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sz="135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云南省出现极低分（0.32），可能与近期边境地区利用 AI 技术进行诈骗的社会新闻频发有关，引发了局部恐慌。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71061"/>
            <a:ext cx="997506" cy="371832"/>
          </a:xfrm>
          <a:prstGeom prst="roundRect">
            <a:avLst>
              <a:gd name="adj" fmla="val 20497"/>
            </a:avLst>
          </a:prstGeom>
          <a:solidFill>
            <a:srgbClr val="00194D"/>
          </a:solidFill>
        </p:spPr>
      </p:sp>
      <p:sp>
        <p:nvSpPr>
          <p:cNvPr id="3" name="Text 1"/>
          <p:cNvSpPr/>
          <p:nvPr/>
        </p:nvSpPr>
        <p:spPr>
          <a:xfrm>
            <a:off x="929878" y="939046"/>
            <a:ext cx="725329" cy="235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核心发现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33619"/>
            <a:ext cx="9028509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核心发现一：情感维度的“温情悖论”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6048"/>
            <a:ext cx="6244709" cy="36436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564868"/>
            <a:ext cx="6244709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图表展示了不同类型视频评论情感得分的中位数。社会伦理类视频中位数显著高于其他类型。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2637711"/>
            <a:ext cx="3967282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现象：情感得分高，方差却巨大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3233023"/>
            <a:ext cx="6244709" cy="11791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在AI“复活”亲人等社会伦理类视频中，评论情感得分的中位数极高（接近0.9），这反映了公众对AI技术带来情感慰藉的强烈共鸣。然而，这些评论的情感得分方差同样巨大，揭示了其背后隐藏的复杂情感冲突。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639032"/>
            <a:ext cx="3400544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深度洞察：慰藉与争议并存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234345"/>
            <a:ext cx="6244709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高分原因：</a:t>
            </a: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AI能够精准触及“丧亲之痛”，为逝者家属提供心理慰藉，引发了极大的情感共鸣和正面情绪。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903238"/>
            <a:ext cx="6244709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750" b="1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争议点：</a:t>
            </a:r>
            <a:r>
              <a:rPr lang="en-US" sz="1750" dirty="0">
                <a:solidFill>
                  <a:srgbClr val="EBED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与此同时，关于AI“复活”可能带来的伦理边界模糊、法律风险及潜在的社会冲击，引发了激烈的讨论，导致评论情感出现两极分化的现象。</a:t>
            </a:r>
            <a:endParaRPr lang="en-US" sz="17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21.34999999999995,&quot;left&quot;:293.2874803149606,&quot;top&quot;:405.5155905511811,&quot;width&quot;:631.6031496062992}"/>
</p:tagLst>
</file>

<file path=ppt/tags/tag10.xml><?xml version="1.0" encoding="utf-8"?>
<p:tagLst xmlns:p="http://schemas.openxmlformats.org/presentationml/2006/main">
  <p:tag name="KSO_WM_DIAGRAM_VIRTUALLY_FRAME" val="{&quot;height&quot;:307.45314960629923,&quot;left&quot;:478.78125984251966,&quot;top&quot;:175.7155905511811,&quot;width&quot;:626.4374803149607}"/>
</p:tagLst>
</file>

<file path=ppt/tags/tag11.xml><?xml version="1.0" encoding="utf-8"?>
<p:tagLst xmlns:p="http://schemas.openxmlformats.org/presentationml/2006/main">
  <p:tag name="KSO_WM_DIAGRAM_VIRTUALLY_FRAME" val="{&quot;height&quot;:307.45314960629923,&quot;left&quot;:478.78125984251966,&quot;top&quot;:175.7155905511811,&quot;width&quot;:626.4374803149607}"/>
</p:tagLst>
</file>

<file path=ppt/tags/tag12.xml><?xml version="1.0" encoding="utf-8"?>
<p:tagLst xmlns:p="http://schemas.openxmlformats.org/presentationml/2006/main">
  <p:tag name="KSO_WM_DIAGRAM_VIRTUALLY_FRAME" val="{&quot;height&quot;:307.45314960629923,&quot;left&quot;:478.78125984251966,&quot;top&quot;:175.7155905511811,&quot;width&quot;:626.4374803149607}"/>
</p:tagLst>
</file>

<file path=ppt/tags/tag13.xml><?xml version="1.0" encoding="utf-8"?>
<p:tagLst xmlns:p="http://schemas.openxmlformats.org/presentationml/2006/main">
  <p:tag name="KSO_WM_DIAGRAM_VIRTUALLY_FRAME" val="{&quot;height&quot;:307.45314960629923,&quot;left&quot;:478.78125984251966,&quot;top&quot;:175.7155905511811,&quot;width&quot;:626.4374803149607}"/>
</p:tagLst>
</file>

<file path=ppt/tags/tag14.xml><?xml version="1.0" encoding="utf-8"?>
<p:tagLst xmlns:p="http://schemas.openxmlformats.org/presentationml/2006/main">
  <p:tag name="KSO_WM_DIAGRAM_VIRTUALLY_FRAME" val="{&quot;height&quot;:307.45314960629923,&quot;left&quot;:478.78125984251966,&quot;top&quot;:175.7155905511811,&quot;width&quot;:626.4374803149607}"/>
</p:tagLst>
</file>

<file path=ppt/tags/tag2.xml><?xml version="1.0" encoding="utf-8"?>
<p:tagLst xmlns:p="http://schemas.openxmlformats.org/presentationml/2006/main">
  <p:tag name="KSO_WM_DIAGRAM_VIRTUALLY_FRAME" val="{&quot;height&quot;:121.34999999999995,&quot;left&quot;:293.2874803149606,&quot;top&quot;:405.5155905511811,&quot;width&quot;:631.6031496062992}"/>
</p:tagLst>
</file>

<file path=ppt/tags/tag3.xml><?xml version="1.0" encoding="utf-8"?>
<p:tagLst xmlns:p="http://schemas.openxmlformats.org/presentationml/2006/main">
  <p:tag name="KSO_WM_DIAGRAM_VIRTUALLY_FRAME" val="{&quot;height&quot;:121.34999999999995,&quot;left&quot;:293.2874803149606,&quot;top&quot;:405.5155905511811,&quot;width&quot;:631.6031496062992}"/>
</p:tagLst>
</file>

<file path=ppt/tags/tag4.xml><?xml version="1.0" encoding="utf-8"?>
<p:tagLst xmlns:p="http://schemas.openxmlformats.org/presentationml/2006/main">
  <p:tag name="KSO_WM_DIAGRAM_VIRTUALLY_FRAME" val="{&quot;height&quot;:121.34999999999995,&quot;left&quot;:293.2874803149606,&quot;top&quot;:405.5155905511811,&quot;width&quot;:631.6031496062992}"/>
</p:tagLst>
</file>

<file path=ppt/tags/tag5.xml><?xml version="1.0" encoding="utf-8"?>
<p:tagLst xmlns:p="http://schemas.openxmlformats.org/presentationml/2006/main">
  <p:tag name="KSO_WM_DIAGRAM_VIRTUALLY_FRAME" val="{&quot;height&quot;:307.45314960629923,&quot;left&quot;:478.78125984251966,&quot;top&quot;:175.7155905511811,&quot;width&quot;:626.4374803149607}"/>
</p:tagLst>
</file>

<file path=ppt/tags/tag6.xml><?xml version="1.0" encoding="utf-8"?>
<p:tagLst xmlns:p="http://schemas.openxmlformats.org/presentationml/2006/main">
  <p:tag name="KSO_WM_DIAGRAM_VIRTUALLY_FRAME" val="{&quot;height&quot;:307.45314960629923,&quot;left&quot;:478.78125984251966,&quot;top&quot;:175.7155905511811,&quot;width&quot;:626.4374803149607}"/>
</p:tagLst>
</file>

<file path=ppt/tags/tag7.xml><?xml version="1.0" encoding="utf-8"?>
<p:tagLst xmlns:p="http://schemas.openxmlformats.org/presentationml/2006/main">
  <p:tag name="KSO_WM_DIAGRAM_VIRTUALLY_FRAME" val="{&quot;height&quot;:307.45314960629923,&quot;left&quot;:478.78125984251966,&quot;top&quot;:175.7155905511811,&quot;width&quot;:626.4374803149607}"/>
</p:tagLst>
</file>

<file path=ppt/tags/tag8.xml><?xml version="1.0" encoding="utf-8"?>
<p:tagLst xmlns:p="http://schemas.openxmlformats.org/presentationml/2006/main">
  <p:tag name="KSO_WM_DIAGRAM_VIRTUALLY_FRAME" val="{&quot;height&quot;:307.45314960629923,&quot;left&quot;:478.78125984251966,&quot;top&quot;:175.7155905511811,&quot;width&quot;:626.4374803149607}"/>
</p:tagLst>
</file>

<file path=ppt/tags/tag9.xml><?xml version="1.0" encoding="utf-8"?>
<p:tagLst xmlns:p="http://schemas.openxmlformats.org/presentationml/2006/main">
  <p:tag name="KSO_WM_DIAGRAM_VIRTUALLY_FRAME" val="{&quot;height&quot;:307.45314960629923,&quot;left&quot;:478.78125984251966,&quot;top&quot;:175.7155905511811,&quot;width&quot;:626.437480314960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3511</Words>
  <Application>WPS 演示</Application>
  <PresentationFormat>On-screen Show (16:9)</PresentationFormat>
  <Paragraphs>189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Calibri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微信用户</cp:lastModifiedBy>
  <cp:revision>4</cp:revision>
  <dcterms:created xsi:type="dcterms:W3CDTF">2026-01-09T02:46:00Z</dcterms:created>
  <dcterms:modified xsi:type="dcterms:W3CDTF">2026-01-09T03:13:44Z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D518A16DAC364F53BB3FC98C74435AE9_12</vt:lpwstr>
  </property>
</Properties>
</file>